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270" r:id="rId2"/>
    <p:sldId id="267" r:id="rId3"/>
    <p:sldId id="278" r:id="rId4"/>
    <p:sldId id="279" r:id="rId5"/>
    <p:sldId id="280" r:id="rId6"/>
    <p:sldId id="281" r:id="rId7"/>
    <p:sldId id="268" r:id="rId8"/>
    <p:sldId id="273" r:id="rId9"/>
    <p:sldId id="274" r:id="rId10"/>
    <p:sldId id="272" r:id="rId11"/>
    <p:sldId id="256" r:id="rId12"/>
    <p:sldId id="282" r:id="rId13"/>
    <p:sldId id="283" r:id="rId14"/>
    <p:sldId id="284" r:id="rId15"/>
    <p:sldId id="285" r:id="rId16"/>
    <p:sldId id="263" r:id="rId17"/>
    <p:sldId id="266" r:id="rId18"/>
    <p:sldId id="264" r:id="rId19"/>
    <p:sldId id="269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4A492-05F2-4E38-B70D-715A71A1B1D0}" type="datetimeFigureOut">
              <a:rPr lang="en-US" smtClean="0"/>
              <a:pPr/>
              <a:t>12/11/2008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70F74-2E7C-4D7C-AE3D-286860DB8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70F74-2E7C-4D7C-AE3D-286860DB81E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E3CDDF-15BA-42B6-93BF-084C04E8875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21BA3-5CD7-48F5-933C-4A27A387E0B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B784B44-EE16-44FE-A160-C83163F23C5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444919-A033-4FC1-BE5F-679DDEB93320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3C2845A-63B3-4754-B0B3-9CE254844FA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0F8907D-119C-48EA-BD1D-DC1F22E60940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988ED42-9D7A-44C3-84F0-831E581B1CB7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D73E12-08A2-4C89-8548-F1F5E9DDB2F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E1249B-37CA-44FC-BBC4-DE97931BE46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24ECB6-A67E-4856-AC04-0A01C19980EB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n-US" altLang="zh-C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1443CBB-8A48-463E-A2A5-6D9C9E7C5D6E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altLang="zh-C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030CE8-0F52-48A2-8B34-23E31FF6E427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304800"/>
            <a:ext cx="6477000" cy="5334000"/>
          </a:xfrm>
        </p:spPr>
        <p:txBody>
          <a:bodyPr>
            <a:normAutofit/>
          </a:bodyPr>
          <a:lstStyle/>
          <a:p>
            <a:pPr lvl="0" algn="ctr"/>
            <a:r>
              <a:rPr lang="en-US" altLang="zh-CN" sz="4000" b="1" dirty="0" smtClean="0"/>
              <a:t>K-Mart project Presentation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3600" dirty="0" smtClean="0"/>
              <a:t>Group 10</a:t>
            </a:r>
            <a:br>
              <a:rPr lang="en-US" altLang="zh-CN" sz="3600" dirty="0" smtClean="0"/>
            </a:b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sz="2400" dirty="0" smtClean="0"/>
              <a:t>Ryan Gallagher </a:t>
            </a:r>
            <a:br>
              <a:rPr lang="en-US" sz="2400" dirty="0" smtClean="0"/>
            </a:br>
            <a:r>
              <a:rPr lang="en-US" sz="2400" dirty="0" smtClean="0"/>
              <a:t>Glen Bradford </a:t>
            </a:r>
            <a:br>
              <a:rPr lang="en-US" sz="2400" dirty="0" smtClean="0"/>
            </a:br>
            <a:r>
              <a:rPr lang="en-US" sz="2400" dirty="0" err="1" smtClean="0"/>
              <a:t>Balmatee</a:t>
            </a:r>
            <a:r>
              <a:rPr lang="en-US" sz="2400" dirty="0" smtClean="0"/>
              <a:t> </a:t>
            </a:r>
            <a:r>
              <a:rPr lang="en-US" sz="2400" dirty="0" err="1" smtClean="0"/>
              <a:t>Bidassie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Emmanuel Jefferson </a:t>
            </a:r>
            <a:br>
              <a:rPr lang="en-US" sz="2400" dirty="0" smtClean="0"/>
            </a:br>
            <a:r>
              <a:rPr lang="en-US" sz="2400" dirty="0" smtClean="0"/>
              <a:t>Liang </a:t>
            </a:r>
            <a:r>
              <a:rPr lang="en-US" sz="2400" dirty="0" err="1" smtClean="0"/>
              <a:t>Zeng</a:t>
            </a:r>
            <a:endParaRPr lang="en-US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42962"/>
          </a:xfrm>
        </p:spPr>
        <p:txBody>
          <a:bodyPr/>
          <a:lstStyle/>
          <a:p>
            <a:r>
              <a:rPr lang="en-US" altLang="zh-CN" dirty="0" smtClean="0"/>
              <a:t>Day 2: Vision Statement</a:t>
            </a:r>
            <a:endParaRPr lang="en-US" altLang="zh-CN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752600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/>
              <a:t>Operational Goals</a:t>
            </a:r>
            <a:endParaRPr lang="en-US" sz="4000" dirty="0" smtClean="0"/>
          </a:p>
          <a:p>
            <a:pPr lvl="1"/>
            <a:r>
              <a:rPr lang="en-US" altLang="zh-CN" sz="2400" dirty="0" smtClean="0">
                <a:ea typeface="宋体" charset="-122"/>
              </a:rPr>
              <a:t>Increase the market share by 10% each year, by opening more stores and expanding into high population areas.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Decrease the complaints rate by 50% in one year.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Decrease the resign rate by 20% in one year.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Increase the shareholder return by 30% in next year.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To be the top contributor in a major philanthropic event every year.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To achieve no recorded injury in our daily processes.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Day 3: Quality Function Deployment (QFD)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Day 3: Quality Function Deployment (QFD)</a:t>
            </a:r>
            <a:endParaRPr lang="en-US" altLang="zh-CN" dirty="0"/>
          </a:p>
        </p:txBody>
      </p:sp>
      <p:pic>
        <p:nvPicPr>
          <p:cNvPr id="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8600" y="1524000"/>
            <a:ext cx="86868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Indentified Market Opportunities:</a:t>
            </a:r>
            <a:endParaRPr lang="en-US" sz="4000" dirty="0" smtClean="0"/>
          </a:p>
          <a:p>
            <a:pPr lvl="1"/>
            <a:r>
              <a:rPr lang="en-US" dirty="0" smtClean="0"/>
              <a:t>Decrease customer complaints</a:t>
            </a:r>
          </a:p>
          <a:p>
            <a:pPr lvl="1"/>
            <a:r>
              <a:rPr lang="en-US" dirty="0" smtClean="0"/>
              <a:t>Decrease employee turnover</a:t>
            </a:r>
          </a:p>
          <a:p>
            <a:pPr lvl="1"/>
            <a:endParaRPr lang="en-US" dirty="0" smtClean="0"/>
          </a:p>
          <a:p>
            <a:pPr lvl="0"/>
            <a:r>
              <a:rPr lang="en-US" b="1" dirty="0" smtClean="0"/>
              <a:t>Identified Problems:</a:t>
            </a:r>
            <a:endParaRPr lang="en-US" sz="4000" dirty="0" smtClean="0"/>
          </a:p>
          <a:p>
            <a:pPr lvl="1"/>
            <a:r>
              <a:rPr lang="en-US" sz="2400" dirty="0" smtClean="0"/>
              <a:t>No problems with House of Quality.  Not many blank cells.  A single objective is not correlated with too many system characteristics and  vice-versa.  </a:t>
            </a:r>
          </a:p>
          <a:p>
            <a:pPr lvl="1"/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Day 3: Quality Function Deployment (QFD)</a:t>
            </a:r>
            <a:endParaRPr lang="en-US" altLang="zh-C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Target Values and Priorities for system characteristics:</a:t>
            </a:r>
            <a:endParaRPr lang="en-US" sz="40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Number of Company sponsored social events 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Frequency of Customer Surveying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Number of Lean Event</a:t>
            </a:r>
            <a:endParaRPr lang="en-US" sz="24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Day 3: Quality Function Deployment (QFD)</a:t>
            </a:r>
            <a:endParaRPr lang="en-US" altLang="zh-C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4724400" cy="3840163"/>
          </a:xfrm>
        </p:spPr>
        <p:txBody>
          <a:bodyPr/>
          <a:lstStyle/>
          <a:p>
            <a:pPr lvl="0"/>
            <a:r>
              <a:rPr lang="en-US" b="1" dirty="0" smtClean="0"/>
              <a:t>Inter-correlations between system characteristics:</a:t>
            </a:r>
            <a:endParaRPr lang="en-US" sz="4000" dirty="0" smtClean="0"/>
          </a:p>
          <a:p>
            <a:pPr lvl="1"/>
            <a:r>
              <a:rPr lang="en-US" sz="2400" dirty="0" smtClean="0"/>
              <a:t>Number of stores is highly correlated with the number of lean events</a:t>
            </a:r>
          </a:p>
          <a:p>
            <a:pPr lvl="1"/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904999"/>
            <a:ext cx="3624263" cy="366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Day 3: Quality Function Deployment (QFD)</a:t>
            </a:r>
            <a:endParaRPr lang="en-US" altLang="zh-C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Day 4: Lean Initiatives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42962"/>
          </a:xfrm>
        </p:spPr>
        <p:txBody>
          <a:bodyPr/>
          <a:lstStyle/>
          <a:p>
            <a:r>
              <a:rPr lang="en-US" altLang="zh-CN" dirty="0" smtClean="0"/>
              <a:t>Day 4: Lean Initiatives </a:t>
            </a:r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Lean Processes K-Mart can apply:</a:t>
            </a:r>
            <a:endParaRPr lang="en-US" sz="4000" dirty="0" smtClean="0"/>
          </a:p>
          <a:p>
            <a:pPr lvl="1"/>
            <a:r>
              <a:rPr lang="en-US" sz="2400" dirty="0" smtClean="0"/>
              <a:t>Pull system in terms of inventory and supply chain</a:t>
            </a:r>
          </a:p>
          <a:p>
            <a:pPr lvl="1"/>
            <a:r>
              <a:rPr lang="en-US" sz="2400" dirty="0" smtClean="0"/>
              <a:t>Total Quality Control </a:t>
            </a:r>
          </a:p>
          <a:p>
            <a:pPr lvl="1"/>
            <a:r>
              <a:rPr lang="en-US" sz="2400" dirty="0" smtClean="0"/>
              <a:t>Work Cell Designs</a:t>
            </a:r>
          </a:p>
          <a:p>
            <a:pPr lvl="1"/>
            <a:r>
              <a:rPr lang="en-US" sz="2400" dirty="0" smtClean="0"/>
              <a:t>Continuous Reduction of Wastes</a:t>
            </a:r>
          </a:p>
          <a:p>
            <a:pPr lvl="1"/>
            <a:r>
              <a:rPr lang="en-US" sz="2400" dirty="0" smtClean="0"/>
              <a:t>Continuous Improvement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Day 4: Lean Initiatives </a:t>
            </a:r>
            <a:endParaRPr lang="en-US" dirty="0">
              <a:solidFill>
                <a:srgbClr val="FFCC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1000" y="1600200"/>
            <a:ext cx="4035552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Advantages: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Reduced lead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time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lang="en-US" sz="3200" baseline="0" dirty="0" smtClean="0">
                <a:latin typeface="+mn-lt"/>
                <a:ea typeface="+mn-ea"/>
              </a:rPr>
              <a:t>Reduced</a:t>
            </a:r>
            <a:r>
              <a:rPr lang="en-US" sz="3200" dirty="0" smtClean="0">
                <a:latin typeface="+mn-lt"/>
                <a:ea typeface="+mn-ea"/>
              </a:rPr>
              <a:t> excess inventory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Reduced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Transportation Cost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724400" y="1600200"/>
            <a:ext cx="4035552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Disadvantages: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Final</a:t>
            </a: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Goal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lang="en-US" sz="3200" baseline="0" dirty="0" smtClean="0">
                <a:latin typeface="+mn-lt"/>
                <a:ea typeface="+mn-ea"/>
              </a:rPr>
              <a:t>Existing</a:t>
            </a:r>
            <a:r>
              <a:rPr lang="en-US" sz="3200" dirty="0" smtClean="0">
                <a:latin typeface="+mn-lt"/>
                <a:ea typeface="+mn-ea"/>
              </a:rPr>
              <a:t> Knowledge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Sensitivity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lean system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Day 5: Experimental Design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Day 1: Significant  Problems and potential improvements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42962"/>
          </a:xfrm>
        </p:spPr>
        <p:txBody>
          <a:bodyPr/>
          <a:lstStyle/>
          <a:p>
            <a:r>
              <a:rPr lang="en-US" altLang="zh-CN" dirty="0" smtClean="0"/>
              <a:t>Day 5: </a:t>
            </a:r>
            <a:r>
              <a:rPr lang="en-US" altLang="zh-CN" dirty="0"/>
              <a:t>Experiment Design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400" dirty="0"/>
              <a:t>Objective: to improve customer satisfaction by reduce average waiting time in queue.</a:t>
            </a:r>
          </a:p>
          <a:p>
            <a:pPr>
              <a:lnSpc>
                <a:spcPct val="80000"/>
              </a:lnSpc>
            </a:pPr>
            <a:endParaRPr lang="en-US" altLang="zh-CN" sz="2400" dirty="0"/>
          </a:p>
          <a:p>
            <a:pPr>
              <a:lnSpc>
                <a:spcPct val="80000"/>
              </a:lnSpc>
            </a:pPr>
            <a:r>
              <a:rPr lang="en-US" altLang="zh-CN" sz="2400" dirty="0"/>
              <a:t>20% of reduction in customer waiting time to be of practical significance.</a:t>
            </a:r>
          </a:p>
          <a:p>
            <a:pPr>
              <a:lnSpc>
                <a:spcPct val="80000"/>
              </a:lnSpc>
            </a:pPr>
            <a:endParaRPr lang="en-US" altLang="zh-CN" sz="2400" dirty="0"/>
          </a:p>
          <a:p>
            <a:pPr>
              <a:lnSpc>
                <a:spcPct val="80000"/>
              </a:lnSpc>
            </a:pPr>
            <a:r>
              <a:rPr lang="en-US" altLang="zh-CN" sz="2400" dirty="0"/>
              <a:t>Experiment design: one-factor factorial design (balanced).</a:t>
            </a:r>
          </a:p>
          <a:p>
            <a:pPr>
              <a:lnSpc>
                <a:spcPct val="80000"/>
              </a:lnSpc>
            </a:pPr>
            <a:endParaRPr lang="en-US" altLang="zh-CN" sz="2400" dirty="0"/>
          </a:p>
          <a:p>
            <a:pPr>
              <a:lnSpc>
                <a:spcPct val="80000"/>
              </a:lnSpc>
            </a:pPr>
            <a:r>
              <a:rPr lang="en-US" altLang="zh-CN" sz="2400" dirty="0"/>
              <a:t>Dependent variable: waiting time of each customer.</a:t>
            </a:r>
          </a:p>
          <a:p>
            <a:pPr>
              <a:lnSpc>
                <a:spcPct val="80000"/>
              </a:lnSpc>
            </a:pPr>
            <a:endParaRPr lang="en-US" altLang="zh-CN" sz="2400" dirty="0"/>
          </a:p>
          <a:p>
            <a:pPr>
              <a:lnSpc>
                <a:spcPct val="80000"/>
              </a:lnSpc>
            </a:pPr>
            <a:r>
              <a:rPr lang="en-US" altLang="zh-CN" sz="2400" dirty="0"/>
              <a:t>Independent variable: the number of queue lines for the checkout area (single vs. multiple).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Day 5: </a:t>
            </a:r>
            <a:r>
              <a:rPr lang="en-US" altLang="zh-CN" dirty="0"/>
              <a:t>Experiment Design</a:t>
            </a:r>
          </a:p>
        </p:txBody>
      </p:sp>
      <p:pic>
        <p:nvPicPr>
          <p:cNvPr id="3079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47800" y="1828800"/>
            <a:ext cx="6151563" cy="47545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42962"/>
          </a:xfrm>
        </p:spPr>
        <p:txBody>
          <a:bodyPr/>
          <a:lstStyle/>
          <a:p>
            <a:r>
              <a:rPr lang="en-US" altLang="zh-CN" dirty="0" smtClean="0"/>
              <a:t>Day 5: </a:t>
            </a:r>
            <a:r>
              <a:rPr lang="en-US" altLang="zh-CN" dirty="0"/>
              <a:t>Experiment Design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2400" dirty="0"/>
              <a:t>Experiment control</a:t>
            </a:r>
          </a:p>
          <a:p>
            <a:pPr lvl="1"/>
            <a:r>
              <a:rPr lang="en-US" altLang="zh-CN" sz="2000" dirty="0"/>
              <a:t>the quality and skill level of registers;</a:t>
            </a:r>
          </a:p>
          <a:p>
            <a:pPr lvl="1"/>
            <a:r>
              <a:rPr lang="en-US" altLang="zh-CN" sz="2000" dirty="0"/>
              <a:t>number of counters (5);</a:t>
            </a:r>
          </a:p>
          <a:p>
            <a:pPr lvl="1"/>
            <a:r>
              <a:rPr lang="en-US" altLang="zh-CN" sz="2000" dirty="0"/>
              <a:t>the location of counters;</a:t>
            </a:r>
          </a:p>
          <a:p>
            <a:pPr lvl="1"/>
            <a:r>
              <a:rPr lang="en-US" altLang="zh-CN" sz="2000" dirty="0"/>
              <a:t>the time of conducting the experiment;</a:t>
            </a:r>
          </a:p>
          <a:p>
            <a:pPr lvl="1"/>
            <a:r>
              <a:rPr lang="en-US" altLang="zh-CN" sz="2000" dirty="0"/>
              <a:t>the number of customers in the store.</a:t>
            </a:r>
          </a:p>
          <a:p>
            <a:pPr lvl="1">
              <a:buFontTx/>
              <a:buNone/>
            </a:pPr>
            <a:endParaRPr lang="en-US" altLang="zh-CN" sz="2000" dirty="0"/>
          </a:p>
          <a:p>
            <a:r>
              <a:rPr lang="en-US" altLang="zh-CN" sz="2400" dirty="0"/>
              <a:t>One-way ANOVA analysis: F</a:t>
            </a:r>
            <a:r>
              <a:rPr lang="en-US" altLang="zh-CN" sz="2400" baseline="-25000" dirty="0"/>
              <a:t>1,58</a:t>
            </a:r>
            <a:r>
              <a:rPr lang="en-US" altLang="zh-CN" sz="2400" dirty="0"/>
              <a:t>=6.71, P=0.0121, reduction of waiting time: 38%.</a:t>
            </a:r>
          </a:p>
          <a:p>
            <a:endParaRPr lang="en-US" altLang="zh-CN" sz="2400" dirty="0"/>
          </a:p>
          <a:p>
            <a:r>
              <a:rPr lang="en-US" altLang="zh-CN" sz="2400" dirty="0"/>
              <a:t>The use of a single-queue multiple-server system is recommended.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42962"/>
          </a:xfrm>
        </p:spPr>
        <p:txBody>
          <a:bodyPr/>
          <a:lstStyle/>
          <a:p>
            <a:r>
              <a:rPr lang="en-US" altLang="zh-CN" dirty="0" smtClean="0"/>
              <a:t>Day 1: Significant Problems</a:t>
            </a:r>
            <a:endParaRPr lang="en-US" altLang="zh-C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600200"/>
            <a:ext cx="8077200" cy="5155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42962"/>
          </a:xfrm>
        </p:spPr>
        <p:txBody>
          <a:bodyPr/>
          <a:lstStyle/>
          <a:p>
            <a:r>
              <a:rPr lang="en-US" altLang="zh-CN" dirty="0" smtClean="0"/>
              <a:t>Day 1: Significant Problems</a:t>
            </a:r>
            <a:endParaRPr lang="en-US" altLang="zh-C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533020"/>
            <a:ext cx="8490026" cy="532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42962"/>
          </a:xfrm>
        </p:spPr>
        <p:txBody>
          <a:bodyPr/>
          <a:lstStyle/>
          <a:p>
            <a:r>
              <a:rPr lang="en-US" altLang="zh-CN" dirty="0" smtClean="0"/>
              <a:t>Day 1: Proposals for Improvement</a:t>
            </a:r>
            <a:endParaRPr lang="en-US" altLang="zh-CN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600200"/>
            <a:ext cx="8613648" cy="5257800"/>
          </a:xfrm>
        </p:spPr>
        <p:txBody>
          <a:bodyPr>
            <a:normAutofit/>
          </a:bodyPr>
          <a:lstStyle/>
          <a:p>
            <a:pPr lvl="0"/>
            <a:r>
              <a:rPr lang="en-US" sz="2400" b="1" dirty="0" smtClean="0"/>
              <a:t>Procedures</a:t>
            </a:r>
            <a:endParaRPr lang="en-US" sz="2400" dirty="0" smtClean="0"/>
          </a:p>
          <a:p>
            <a:pPr lvl="1"/>
            <a:r>
              <a:rPr lang="en-US" sz="2000" dirty="0" smtClean="0"/>
              <a:t>Established a standardize practices which include improving hiring process that utilizes behavior questions</a:t>
            </a:r>
          </a:p>
          <a:p>
            <a:pPr lvl="1"/>
            <a:r>
              <a:rPr lang="en-US" sz="2000" dirty="0" smtClean="0"/>
              <a:t>Established a schedule for in store housekeeping and warehouse housekeeping. This will help the organization identify their inventory more accurately</a:t>
            </a:r>
          </a:p>
          <a:p>
            <a:pPr lvl="1"/>
            <a:r>
              <a:rPr lang="en-US" sz="2000" dirty="0" smtClean="0"/>
              <a:t>Improved the communication and database relationship between suppliers and the company</a:t>
            </a:r>
          </a:p>
          <a:p>
            <a:pPr lvl="0"/>
            <a:r>
              <a:rPr lang="en-US" sz="2400" b="1" dirty="0" smtClean="0"/>
              <a:t>People</a:t>
            </a:r>
            <a:endParaRPr lang="en-US" sz="2400" dirty="0" smtClean="0"/>
          </a:p>
          <a:p>
            <a:pPr lvl="1"/>
            <a:r>
              <a:rPr lang="en-US" sz="2000" dirty="0" smtClean="0"/>
              <a:t>Creating an environment where employees feel welcome</a:t>
            </a:r>
          </a:p>
          <a:p>
            <a:pPr lvl="1"/>
            <a:r>
              <a:rPr lang="en-US" sz="2000" dirty="0" smtClean="0"/>
              <a:t>Includes the employees in the decision making process</a:t>
            </a:r>
          </a:p>
          <a:p>
            <a:pPr lvl="1"/>
            <a:r>
              <a:rPr lang="en-US" sz="2000" dirty="0" smtClean="0"/>
              <a:t>Schedule a company sponsored activities such as picnics or sports event.</a:t>
            </a:r>
          </a:p>
          <a:p>
            <a:pPr lvl="1"/>
            <a:r>
              <a:rPr lang="en-US" sz="2000" dirty="0" smtClean="0"/>
              <a:t>Don’t show favorites or discrimination among employees</a:t>
            </a:r>
          </a:p>
          <a:p>
            <a:pPr lvl="1"/>
            <a:r>
              <a:rPr lang="en-US" sz="2000" dirty="0" smtClean="0"/>
              <a:t>Consistent scheduling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en-US" sz="6000" b="1" dirty="0" smtClean="0"/>
              <a:t>Policy</a:t>
            </a:r>
            <a:endParaRPr lang="en-US" sz="6000" dirty="0" smtClean="0"/>
          </a:p>
          <a:p>
            <a:pPr lvl="1"/>
            <a:r>
              <a:rPr lang="en-US" sz="5000" dirty="0" smtClean="0"/>
              <a:t>Ensuring that the policy are accurately follow and consistent from case to case</a:t>
            </a:r>
          </a:p>
          <a:p>
            <a:pPr lvl="1"/>
            <a:r>
              <a:rPr lang="en-US" sz="5000" dirty="0" smtClean="0"/>
              <a:t>Create a reward and punishment program</a:t>
            </a:r>
          </a:p>
          <a:p>
            <a:pPr lvl="1"/>
            <a:r>
              <a:rPr lang="en-US" sz="5000" dirty="0" smtClean="0"/>
              <a:t>Compare the company policy with other companies</a:t>
            </a:r>
          </a:p>
          <a:p>
            <a:pPr lvl="1"/>
            <a:r>
              <a:rPr lang="en-US" sz="5000" dirty="0" smtClean="0"/>
              <a:t>Making sure that the policy meeting with vision and mission of the company, so that the employees have a clear vision about the company</a:t>
            </a:r>
          </a:p>
          <a:p>
            <a:pPr lvl="1"/>
            <a:r>
              <a:rPr lang="en-US" sz="5000" dirty="0" smtClean="0"/>
              <a:t>Being diverse and make sure that all the company market segment are hit. </a:t>
            </a:r>
          </a:p>
          <a:p>
            <a:pPr lvl="0"/>
            <a:r>
              <a:rPr lang="en-US" sz="5100" b="1" dirty="0" smtClean="0"/>
              <a:t>E</a:t>
            </a:r>
            <a:r>
              <a:rPr lang="en-US" sz="6000" b="1" dirty="0" smtClean="0"/>
              <a:t>quipment</a:t>
            </a:r>
            <a:endParaRPr lang="en-US" sz="6000" dirty="0" smtClean="0"/>
          </a:p>
          <a:p>
            <a:pPr lvl="1"/>
            <a:r>
              <a:rPr lang="en-US" sz="5100" dirty="0" smtClean="0"/>
              <a:t>Making sure that the equipment will help the employees to work</a:t>
            </a:r>
          </a:p>
          <a:p>
            <a:pPr lvl="1"/>
            <a:r>
              <a:rPr lang="en-US" sz="5100" dirty="0" smtClean="0"/>
              <a:t>Quick response to down equipment</a:t>
            </a:r>
          </a:p>
          <a:p>
            <a:pPr lvl="1"/>
            <a:r>
              <a:rPr lang="en-US" sz="5100" dirty="0" smtClean="0"/>
              <a:t>Utilize New Technologies</a:t>
            </a:r>
          </a:p>
          <a:p>
            <a:pPr lvl="1"/>
            <a:endParaRPr lang="en-US" sz="2800" dirty="0" smtClean="0"/>
          </a:p>
          <a:p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42962"/>
          </a:xfrm>
        </p:spPr>
        <p:txBody>
          <a:bodyPr/>
          <a:lstStyle/>
          <a:p>
            <a:r>
              <a:rPr lang="en-US" altLang="zh-CN" dirty="0" smtClean="0"/>
              <a:t>Day 1: Proposals for Improvement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Day 2: Vision Statement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42962"/>
          </a:xfrm>
        </p:spPr>
        <p:txBody>
          <a:bodyPr/>
          <a:lstStyle/>
          <a:p>
            <a:r>
              <a:rPr lang="en-US" altLang="zh-CN" dirty="0" smtClean="0"/>
              <a:t>Day 2: Vision Statement</a:t>
            </a:r>
            <a:endParaRPr lang="en-US" altLang="zh-CN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153400" cy="4495800"/>
          </a:xfrm>
        </p:spPr>
        <p:txBody>
          <a:bodyPr>
            <a:normAutofit/>
          </a:bodyPr>
          <a:lstStyle/>
          <a:p>
            <a:pPr marL="342900" lvl="0" indent="-342900">
              <a:defRPr/>
            </a:pPr>
            <a:r>
              <a:rPr lang="en-US" sz="3600" b="1" dirty="0" smtClean="0"/>
              <a:t>Vision Statement</a:t>
            </a:r>
            <a:r>
              <a:rPr lang="en-US" altLang="zh-CN" sz="2800" dirty="0" smtClean="0">
                <a:ea typeface="宋体" charset="-122"/>
              </a:rPr>
              <a:t/>
            </a:r>
            <a:br>
              <a:rPr lang="en-US" altLang="zh-CN" sz="2800" dirty="0" smtClean="0">
                <a:ea typeface="宋体" charset="-122"/>
              </a:rPr>
            </a:br>
            <a:r>
              <a:rPr lang="en-US" altLang="zh-CN" sz="2800" dirty="0" smtClean="0">
                <a:ea typeface="宋体" charset="-122"/>
              </a:rPr>
              <a:t>“To become a global and inspiring leader in broad line retailing while pursuing total customer satisfaction, high employee morale, continuously achieving higher shareholder returns and strong community ties.”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81000" y="304800"/>
            <a:ext cx="8229600" cy="84296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Day 2: Strategic</a:t>
            </a:r>
            <a:r>
              <a:rPr kumimoji="0" lang="en-US" altLang="zh-CN" sz="4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Objectives</a:t>
            </a:r>
            <a:endParaRPr kumimoji="0" lang="en-US" altLang="zh-CN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/>
              <a:t>Strategic Objectives</a:t>
            </a:r>
            <a:endParaRPr lang="en-US" sz="4000" dirty="0" smtClean="0"/>
          </a:p>
          <a:p>
            <a:pPr lvl="1"/>
            <a:r>
              <a:rPr lang="en-US" altLang="zh-CN" sz="2400" dirty="0" smtClean="0">
                <a:ea typeface="宋体" charset="-122"/>
              </a:rPr>
              <a:t>Position ourselves to have the largest market share in North America in the next 10 years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To reach 90% total customer satisfaction in the next 5 years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Achieve employee turnover rate under 5% in the next 10 years</a:t>
            </a:r>
            <a:endParaRPr lang="en-US" sz="2400" dirty="0" smtClean="0"/>
          </a:p>
          <a:p>
            <a:pPr lvl="1"/>
            <a:r>
              <a:rPr lang="en-US" altLang="zh-CN" sz="2400" dirty="0" smtClean="0">
                <a:ea typeface="宋体" charset="-122"/>
              </a:rPr>
              <a:t>Double the shareholder returns in the next 5 years</a:t>
            </a:r>
          </a:p>
          <a:p>
            <a:pPr lvl="1"/>
            <a:r>
              <a:rPr lang="en-US" altLang="zh-CN" sz="2400" dirty="0" smtClean="0">
                <a:ea typeface="宋体" charset="-122"/>
              </a:rPr>
              <a:t>To be the major philanthropic contributor among other large scale corporations in 5 years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358</TotalTime>
  <Words>722</Words>
  <Application>Microsoft Office PowerPoint</Application>
  <PresentationFormat>On-screen Show (4:3)</PresentationFormat>
  <Paragraphs>127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Median</vt:lpstr>
      <vt:lpstr>K-Mart project Presentation  Group 10  Ryan Gallagher  Glen Bradford  Balmatee Bidassie Emmanuel Jefferson  Liang Zeng</vt:lpstr>
      <vt:lpstr>Day 1: Significant  Problems and potential improvements</vt:lpstr>
      <vt:lpstr>Day 1: Significant Problems</vt:lpstr>
      <vt:lpstr>Day 1: Significant Problems</vt:lpstr>
      <vt:lpstr>Day 1: Proposals for Improvement</vt:lpstr>
      <vt:lpstr>Day 1: Proposals for Improvement</vt:lpstr>
      <vt:lpstr>Day 2: Vision Statement</vt:lpstr>
      <vt:lpstr>Day 2: Vision Statement</vt:lpstr>
      <vt:lpstr>Slide 9</vt:lpstr>
      <vt:lpstr>Day 2: Vision Statement</vt:lpstr>
      <vt:lpstr>Day 3: Quality Function Deployment (QFD)</vt:lpstr>
      <vt:lpstr>Day 3: Quality Function Deployment (QFD)</vt:lpstr>
      <vt:lpstr>Day 3: Quality Function Deployment (QFD)</vt:lpstr>
      <vt:lpstr>Day 3: Quality Function Deployment (QFD)</vt:lpstr>
      <vt:lpstr>Day 3: Quality Function Deployment (QFD)</vt:lpstr>
      <vt:lpstr>Day 4: Lean Initiatives </vt:lpstr>
      <vt:lpstr>Day 4: Lean Initiatives </vt:lpstr>
      <vt:lpstr>Day 4: Lean Initiatives </vt:lpstr>
      <vt:lpstr>Day 5: Experimental Design</vt:lpstr>
      <vt:lpstr>Day 5: Experiment Design</vt:lpstr>
      <vt:lpstr>Day 5: Experiment Design</vt:lpstr>
      <vt:lpstr>Day 5: Experiment Design</vt:lpstr>
    </vt:vector>
  </TitlesOfParts>
  <Company>Purdue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5 Experiment Design</dc:title>
  <dc:creator>Leon Zeng</dc:creator>
  <cp:lastModifiedBy>Glen</cp:lastModifiedBy>
  <cp:revision>21</cp:revision>
  <dcterms:created xsi:type="dcterms:W3CDTF">2008-12-10T01:46:24Z</dcterms:created>
  <dcterms:modified xsi:type="dcterms:W3CDTF">2008-12-12T04:41:57Z</dcterms:modified>
</cp:coreProperties>
</file>